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3008114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000421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813346548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84739443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19064510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5370838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13706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20921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85744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3933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693016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74925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9928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04375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66071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839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79895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730712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16831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46881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337878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5800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19502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112428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75642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14822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884916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74013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859626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108989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19633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331972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767925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28541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37192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35542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31730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01795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028120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4116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83492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697231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1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9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569103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2078374231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525536265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0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5742556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99544218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95059658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1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906249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269606061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2103726443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2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2183294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57382519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1179851188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330988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16370742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1245069834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2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6247574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956895301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704171172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3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7149814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65005159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93638856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4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521221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5411508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1524766148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5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8300446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684930117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1390539373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6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996446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76176482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722369256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7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701294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1345411334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974447680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8 master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82347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58291339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903534648" name="Image 0" descr="preencoded.png">
            <a:hlinkClick r:id="rId2" tooltip=""/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lvl1pPr algn="ctr" defTabSz="914400" rtl="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media6.svg"/><Relationship Id="rId6" Type="http://schemas.openxmlformats.org/officeDocument/2006/relationships/image" Target="../media/image30.png"/><Relationship Id="rId7" Type="http://schemas.openxmlformats.org/officeDocument/2006/relationships/image" Target="../media/media7.svg"/><Relationship Id="rId8" Type="http://schemas.openxmlformats.org/officeDocument/2006/relationships/image" Target="../media/image31.png"/><Relationship Id="rId9" Type="http://schemas.openxmlformats.org/officeDocument/2006/relationships/image" Target="../media/media8.svg"/><Relationship Id="rId10" Type="http://schemas.openxmlformats.org/officeDocument/2006/relationships/image" Target="../media/image1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media1.svg"/><Relationship Id="rId6" Type="http://schemas.openxmlformats.org/officeDocument/2006/relationships/image" Target="../media/image23.png"/><Relationship Id="rId7" Type="http://schemas.openxmlformats.org/officeDocument/2006/relationships/image" Target="../media/media2.svg"/><Relationship Id="rId8" Type="http://schemas.openxmlformats.org/officeDocument/2006/relationships/image" Target="../media/image1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media3.svg"/><Relationship Id="rId5" Type="http://schemas.openxmlformats.org/officeDocument/2006/relationships/image" Target="../media/image25.png"/><Relationship Id="rId6" Type="http://schemas.openxmlformats.org/officeDocument/2006/relationships/image" Target="../media/media4.svg"/><Relationship Id="rId7" Type="http://schemas.openxmlformats.org/officeDocument/2006/relationships/image" Target="../media/image26.png"/><Relationship Id="rId8" Type="http://schemas.openxmlformats.org/officeDocument/2006/relationships/image" Target="../media/media5.svg"/><Relationship Id="rId9" Type="http://schemas.openxmlformats.org/officeDocument/2006/relationships/image" Target="../media/image15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49625049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88324567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>
              <a:alpha val="90000"/>
            </a:srgbClr>
          </a:solidFill>
          <a:ln/>
        </p:spPr>
      </p:sp>
      <p:sp>
        <p:nvSpPr>
          <p:cNvPr id="1188746824" name="Text 1"/>
          <p:cNvSpPr/>
          <p:nvPr/>
        </p:nvSpPr>
        <p:spPr bwMode="auto">
          <a:xfrm>
            <a:off x="793790" y="3274100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  <a:defRPr/>
            </a:pPr>
            <a:r>
              <a:rPr lang="en-US" sz="6150">
                <a:solidFill>
                  <a:srgbClr val="F2D4BA"/>
                </a:solidFill>
                <a:latin typeface="Prata"/>
                <a:ea typeface="Prata"/>
                <a:cs typeface="Prata"/>
              </a:rPr>
              <a:t>Draftsman</a:t>
            </a:r>
            <a:endParaRPr lang="en-US" sz="6150"/>
          </a:p>
        </p:txBody>
      </p:sp>
      <p:sp>
        <p:nvSpPr>
          <p:cNvPr id="686455615" name="Text 2"/>
          <p:cNvSpPr/>
          <p:nvPr/>
        </p:nvSpPr>
        <p:spPr bwMode="auto">
          <a:xfrm>
            <a:off x="793790" y="45924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Юхновец Артём 11 'А' класс, средняя школа номер 143 города Минска, имени М. О. Ауэзова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2545715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92194966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>
              <a:alpha val="80000"/>
            </a:srgbClr>
          </a:solidFill>
          <a:ln/>
        </p:spPr>
      </p:sp>
      <p:sp>
        <p:nvSpPr>
          <p:cNvPr id="1647403702" name="Text 1"/>
          <p:cNvSpPr/>
          <p:nvPr/>
        </p:nvSpPr>
        <p:spPr bwMode="auto">
          <a:xfrm>
            <a:off x="793790" y="2354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2D4BA"/>
                </a:solidFill>
                <a:latin typeface="Prata"/>
                <a:ea typeface="Prata"/>
                <a:cs typeface="Prata"/>
              </a:rPr>
              <a:t>ЗАКЛЮЧЕНИЕ</a:t>
            </a:r>
            <a:endParaRPr lang="en-US" sz="4450"/>
          </a:p>
        </p:txBody>
      </p:sp>
      <p:sp>
        <p:nvSpPr>
          <p:cNvPr id="355995709" name="Text 2"/>
          <p:cNvSpPr/>
          <p:nvPr/>
        </p:nvSpPr>
        <p:spPr bwMode="auto">
          <a:xfrm>
            <a:off x="793790" y="34031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Проект «Draftsman» станет эффективным инструментом для начального обучения логике и командному управлению.</a:t>
            </a:r>
            <a:endParaRPr lang="en-US" sz="1750"/>
          </a:p>
        </p:txBody>
      </p:sp>
      <p:sp>
        <p:nvSpPr>
          <p:cNvPr id="1076610471" name="Text 3"/>
          <p:cNvSpPr/>
          <p:nvPr/>
        </p:nvSpPr>
        <p:spPr bwMode="auto">
          <a:xfrm>
            <a:off x="1133951" y="4276368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Благодаря визуальному подходу и минималистичному набору команд, он позволит детям быстро освоить базовые принципы взаимодействия с алгоритмической системой.</a:t>
            </a:r>
            <a:endParaRPr lang="en-US" sz="1750"/>
          </a:p>
        </p:txBody>
      </p:sp>
      <p:sp>
        <p:nvSpPr>
          <p:cNvPr id="1243973354" name="Shape 4"/>
          <p:cNvSpPr/>
          <p:nvPr/>
        </p:nvSpPr>
        <p:spPr bwMode="auto">
          <a:xfrm>
            <a:off x="793790" y="4021217"/>
            <a:ext cx="30480" cy="1236107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20730260" name="Text 5"/>
          <p:cNvSpPr/>
          <p:nvPr/>
        </p:nvSpPr>
        <p:spPr bwMode="auto">
          <a:xfrm>
            <a:off x="793790" y="55124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Это открывает новые возможности для развития интереса к информатике с раннего возраста.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50667054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2671286"/>
          </a:xfrm>
          <a:prstGeom prst="rect">
            <a:avLst/>
          </a:prstGeom>
        </p:spPr>
      </p:pic>
      <p:sp>
        <p:nvSpPr>
          <p:cNvPr id="864734078" name="Text 0"/>
          <p:cNvSpPr/>
          <p:nvPr/>
        </p:nvSpPr>
        <p:spPr bwMode="auto">
          <a:xfrm>
            <a:off x="787241" y="3289816"/>
            <a:ext cx="5342573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  <a:defRPr/>
            </a:pPr>
            <a:r>
              <a:rPr lang="en-US" sz="4200">
                <a:solidFill>
                  <a:srgbClr val="F2D4BA"/>
                </a:solidFill>
                <a:latin typeface="Prata"/>
                <a:ea typeface="Prata"/>
                <a:cs typeface="Prata"/>
              </a:rPr>
              <a:t>Планы на будущее</a:t>
            </a:r>
            <a:endParaRPr lang="en-US" sz="4200"/>
          </a:p>
        </p:txBody>
      </p:sp>
      <p:sp>
        <p:nvSpPr>
          <p:cNvPr id="1847582031" name="Text 1"/>
          <p:cNvSpPr/>
          <p:nvPr/>
        </p:nvSpPr>
        <p:spPr bwMode="auto">
          <a:xfrm>
            <a:off x="787241" y="4278035"/>
            <a:ext cx="1305591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В дальнейшем планируется расширение функционала:</a:t>
            </a:r>
            <a:endParaRPr lang="en-US" sz="1650"/>
          </a:p>
        </p:txBody>
      </p:sp>
      <p:pic>
        <p:nvPicPr>
          <p:cNvPr id="703571942" name="Image 1" descr="preencoded.png"/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867370" y="4866918"/>
            <a:ext cx="320516" cy="320516"/>
          </a:xfrm>
          <a:prstGeom prst="rect">
            <a:avLst/>
          </a:prstGeom>
        </p:spPr>
      </p:pic>
      <p:sp>
        <p:nvSpPr>
          <p:cNvPr id="1347595096" name="Text 2"/>
          <p:cNvSpPr/>
          <p:nvPr/>
        </p:nvSpPr>
        <p:spPr bwMode="auto">
          <a:xfrm>
            <a:off x="1481614" y="4860369"/>
            <a:ext cx="279725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Добавление уровней</a:t>
            </a:r>
            <a:endParaRPr lang="en-US" sz="2100"/>
          </a:p>
        </p:txBody>
      </p:sp>
      <p:sp>
        <p:nvSpPr>
          <p:cNvPr id="1926050397" name="Text 3"/>
          <p:cNvSpPr/>
          <p:nvPr/>
        </p:nvSpPr>
        <p:spPr bwMode="auto">
          <a:xfrm>
            <a:off x="1481614" y="5322451"/>
            <a:ext cx="34794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Внедрение заранее подготовленных уровней для мгновенного начала обучения.</a:t>
            </a:r>
            <a:endParaRPr lang="en-US" sz="1650"/>
          </a:p>
        </p:txBody>
      </p:sp>
      <p:pic>
        <p:nvPicPr>
          <p:cNvPr id="2126320916" name="Image 2" descr="preencoded.png"/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>
            <a:off x="5308283" y="4866918"/>
            <a:ext cx="320516" cy="320516"/>
          </a:xfrm>
          <a:prstGeom prst="rect">
            <a:avLst/>
          </a:prstGeom>
        </p:spPr>
      </p:pic>
      <p:sp>
        <p:nvSpPr>
          <p:cNvPr id="280433626" name="Text 4"/>
          <p:cNvSpPr/>
          <p:nvPr/>
        </p:nvSpPr>
        <p:spPr bwMode="auto">
          <a:xfrm>
            <a:off x="5922526" y="4860369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Новые локации</a:t>
            </a:r>
            <a:endParaRPr lang="en-US" sz="2100"/>
          </a:p>
        </p:txBody>
      </p:sp>
      <p:sp>
        <p:nvSpPr>
          <p:cNvPr id="1484276306" name="Text 5"/>
          <p:cNvSpPr/>
          <p:nvPr/>
        </p:nvSpPr>
        <p:spPr bwMode="auto">
          <a:xfrm>
            <a:off x="5922526" y="5322451"/>
            <a:ext cx="3479602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Создание разнообразных игровых сред для повышения интереса и вовлечённости.</a:t>
            </a:r>
            <a:endParaRPr lang="en-US" sz="1650"/>
          </a:p>
        </p:txBody>
      </p:sp>
      <p:pic>
        <p:nvPicPr>
          <p:cNvPr id="2126039107" name="Image 3" descr="preencoded.png"/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 bwMode="auto">
          <a:xfrm>
            <a:off x="9749314" y="4866918"/>
            <a:ext cx="320516" cy="320516"/>
          </a:xfrm>
          <a:prstGeom prst="rect">
            <a:avLst/>
          </a:prstGeom>
        </p:spPr>
      </p:pic>
      <p:sp>
        <p:nvSpPr>
          <p:cNvPr id="476094948" name="Text 6"/>
          <p:cNvSpPr/>
          <p:nvPr/>
        </p:nvSpPr>
        <p:spPr bwMode="auto">
          <a:xfrm>
            <a:off x="10363557" y="4860369"/>
            <a:ext cx="2732008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Игровой компонент</a:t>
            </a:r>
            <a:endParaRPr lang="en-US" sz="2100"/>
          </a:p>
        </p:txBody>
      </p:sp>
      <p:sp>
        <p:nvSpPr>
          <p:cNvPr id="966422535" name="Text 7"/>
          <p:cNvSpPr/>
          <p:nvPr/>
        </p:nvSpPr>
        <p:spPr bwMode="auto">
          <a:xfrm>
            <a:off x="10363557" y="5322451"/>
            <a:ext cx="3479483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Развитие интерактивных элементов, превращающих обучение в увлекательный процесс.</a:t>
            </a:r>
            <a:endParaRPr lang="en-US" sz="1650"/>
          </a:p>
        </p:txBody>
      </p:sp>
      <p:sp>
        <p:nvSpPr>
          <p:cNvPr id="999352309" name="Text 8"/>
          <p:cNvSpPr/>
          <p:nvPr/>
        </p:nvSpPr>
        <p:spPr bwMode="auto">
          <a:xfrm>
            <a:off x="787241" y="6930628"/>
            <a:ext cx="13055918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Эти улучшения сделают «Draftsman» ещё более мощным и привлекательным инструментом для обучения младших школьников алгоритмическому мышлению, стимулируя их креативность и логическое мышление.</a:t>
            </a:r>
            <a:endParaRPr lang="en-US" sz="1650"/>
          </a:p>
        </p:txBody>
      </p:sp>
      <p:pic>
        <p:nvPicPr>
          <p:cNvPr id="1666636495" name=""/>
          <p:cNvPicPr>
            <a:picLocks noChangeAspect="1"/>
          </p:cNvPicPr>
          <p:nvPr/>
        </p:nvPicPr>
        <p:blipFill rotWithShape="1">
          <a:blip r:embed="rId10"/>
          <a:stretch/>
        </p:blipFill>
        <p:spPr bwMode="auto">
          <a:xfrm>
            <a:off x="12459469" y="7408333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10915242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6877638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>
              <a:alpha val="90000"/>
            </a:srgbClr>
          </a:solidFill>
          <a:ln/>
        </p:spPr>
      </p:sp>
      <p:sp>
        <p:nvSpPr>
          <p:cNvPr id="1440693640" name="Text 1"/>
          <p:cNvSpPr/>
          <p:nvPr/>
        </p:nvSpPr>
        <p:spPr bwMode="auto">
          <a:xfrm>
            <a:off x="793790" y="3274100"/>
            <a:ext cx="8773954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  <a:defRPr/>
            </a:pPr>
            <a:r>
              <a:rPr lang="en-US" sz="6150">
                <a:solidFill>
                  <a:srgbClr val="F2D4BA"/>
                </a:solidFill>
                <a:latin typeface="Prata"/>
                <a:ea typeface="Prata"/>
                <a:cs typeface="Prata"/>
              </a:rPr>
              <a:t>Спасибо за внимание!</a:t>
            </a:r>
            <a:endParaRPr lang="en-US" sz="6150"/>
          </a:p>
        </p:txBody>
      </p:sp>
      <p:sp>
        <p:nvSpPr>
          <p:cNvPr id="1802740343" name="Text 2"/>
          <p:cNvSpPr/>
          <p:nvPr/>
        </p:nvSpPr>
        <p:spPr bwMode="auto">
          <a:xfrm>
            <a:off x="793790" y="45924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 Вами был Юхновец Артём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2356306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1047212968" name="Text 0"/>
          <p:cNvSpPr/>
          <p:nvPr/>
        </p:nvSpPr>
        <p:spPr bwMode="auto">
          <a:xfrm>
            <a:off x="793790" y="3226594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  <a:defRPr/>
            </a:pPr>
            <a:r>
              <a:rPr lang="en-US" sz="4000">
                <a:solidFill>
                  <a:srgbClr val="F2D4BA"/>
                </a:solidFill>
                <a:latin typeface="Prata"/>
                <a:ea typeface="Prata"/>
                <a:cs typeface="Prata"/>
              </a:rPr>
              <a:t>Обучающая программа "Draftsman" для младших школьников</a:t>
            </a:r>
            <a:endParaRPr lang="en-US" sz="4000"/>
          </a:p>
        </p:txBody>
      </p:sp>
      <p:sp>
        <p:nvSpPr>
          <p:cNvPr id="188510984" name="Text 1"/>
          <p:cNvSpPr/>
          <p:nvPr/>
        </p:nvSpPr>
        <p:spPr bwMode="auto">
          <a:xfrm>
            <a:off x="793790" y="4808577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Обучение младших школьников основам алгоритмического мышления требует инструментов, которые сочетают простоту, наглядность и современность.</a:t>
            </a:r>
            <a:endParaRPr lang="en-US" sz="1600"/>
          </a:p>
        </p:txBody>
      </p:sp>
      <p:sp>
        <p:nvSpPr>
          <p:cNvPr id="49233166" name="Text 2"/>
          <p:cNvSpPr/>
          <p:nvPr/>
        </p:nvSpPr>
        <p:spPr bwMode="auto">
          <a:xfrm>
            <a:off x="793790" y="5691545"/>
            <a:ext cx="1304282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Предметом исследования является разработка и использование обучающей программы «Draftsman», направленной на формирование у младших школьников базовых навыков логического мышления и понимания принципов управления виртуальным объектом в учебной среде.</a:t>
            </a:r>
            <a:endParaRPr lang="en-US" sz="1600"/>
          </a:p>
        </p:txBody>
      </p:sp>
      <p:sp>
        <p:nvSpPr>
          <p:cNvPr id="342872792" name="Text 3"/>
          <p:cNvSpPr/>
          <p:nvPr/>
        </p:nvSpPr>
        <p:spPr bwMode="auto">
          <a:xfrm>
            <a:off x="793790" y="6901220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Объектом исследования выступает процесс обучения информатике и дополнительным занятиям по программированию в начальной школе, реализуемый через практическое взаимодействие с виртуальным чертёжным роботом.</a:t>
            </a:r>
            <a:endParaRPr lang="en-US" sz="1600"/>
          </a:p>
        </p:txBody>
      </p:sp>
      <p:pic>
        <p:nvPicPr>
          <p:cNvPr id="165046280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613408" y="7283257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86889265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09436446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12326">
              <a:alpha val="80000"/>
            </a:srgbClr>
          </a:solidFill>
          <a:ln/>
        </p:spPr>
      </p:sp>
      <p:sp>
        <p:nvSpPr>
          <p:cNvPr id="2028122141" name="Text 1"/>
          <p:cNvSpPr/>
          <p:nvPr/>
        </p:nvSpPr>
        <p:spPr bwMode="auto">
          <a:xfrm>
            <a:off x="793790" y="1829872"/>
            <a:ext cx="6542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2D4BA"/>
                </a:solidFill>
                <a:latin typeface="Prata"/>
                <a:ea typeface="Prata"/>
                <a:cs typeface="Prata"/>
              </a:rPr>
              <a:t>Цели и задачи проекта</a:t>
            </a:r>
            <a:endParaRPr lang="en-US" sz="4450"/>
          </a:p>
        </p:txBody>
      </p:sp>
      <p:sp>
        <p:nvSpPr>
          <p:cNvPr id="1604725127" name="Text 2"/>
          <p:cNvSpPr/>
          <p:nvPr/>
        </p:nvSpPr>
        <p:spPr bwMode="auto">
          <a:xfrm>
            <a:off x="793790" y="28788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Цель исследования заключается в создании и апробации программы «Draftsman» как инструмента для упрощённого и наглядного освоения основ алгоритмического мышления младшими школьниками.</a:t>
            </a:r>
            <a:endParaRPr lang="en-US" sz="1750"/>
          </a:p>
        </p:txBody>
      </p:sp>
      <p:sp>
        <p:nvSpPr>
          <p:cNvPr id="201360248" name="Text 3"/>
          <p:cNvSpPr/>
          <p:nvPr/>
        </p:nvSpPr>
        <p:spPr bwMode="auto">
          <a:xfrm>
            <a:off x="793790" y="3944779"/>
            <a:ext cx="127352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  <a:defRPr/>
            </a:pPr>
            <a:r>
              <a:rPr lang="en-US" sz="2650">
                <a:solidFill>
                  <a:srgbClr val="F2D4BA"/>
                </a:solidFill>
                <a:latin typeface="Prata"/>
                <a:ea typeface="Prata"/>
                <a:cs typeface="Prata"/>
              </a:rPr>
              <a:t>Для достижения поставленной цели были определены следующие задачи:</a:t>
            </a:r>
            <a:endParaRPr lang="en-US" sz="2650"/>
          </a:p>
        </p:txBody>
      </p:sp>
      <p:sp>
        <p:nvSpPr>
          <p:cNvPr id="490576480" name="Text 4"/>
          <p:cNvSpPr/>
          <p:nvPr/>
        </p:nvSpPr>
        <p:spPr bwMode="auto">
          <a:xfrm>
            <a:off x="793790" y="47102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Разработать минималистичный и понятный интерфейс программы.</a:t>
            </a:r>
            <a:endParaRPr lang="en-US" sz="1750"/>
          </a:p>
        </p:txBody>
      </p:sp>
      <p:sp>
        <p:nvSpPr>
          <p:cNvPr id="1202998813" name="Text 5"/>
          <p:cNvSpPr/>
          <p:nvPr/>
        </p:nvSpPr>
        <p:spPr bwMode="auto">
          <a:xfrm>
            <a:off x="793790" y="5152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Реализовать систему команд для управления роботом без использования сложных конструкций.</a:t>
            </a:r>
            <a:endParaRPr lang="en-US" sz="1750"/>
          </a:p>
        </p:txBody>
      </p:sp>
      <p:sp>
        <p:nvSpPr>
          <p:cNvPr id="1319708588" name="Text 6"/>
          <p:cNvSpPr/>
          <p:nvPr/>
        </p:nvSpPr>
        <p:spPr bwMode="auto">
          <a:xfrm>
            <a:off x="793790" y="55946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Создать инструменты работы с полем, обеспечивающие визуальную обратную связь.</a:t>
            </a:r>
            <a:endParaRPr lang="en-US" sz="1750"/>
          </a:p>
        </p:txBody>
      </p:sp>
      <p:sp>
        <p:nvSpPr>
          <p:cNvPr id="1960934399" name="Text 7"/>
          <p:cNvSpPr/>
          <p:nvPr/>
        </p:nvSpPr>
        <p:spPr bwMode="auto">
          <a:xfrm>
            <a:off x="793790" y="60368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  <a:defRPr/>
            </a:pPr>
            <a:r>
              <a:rPr lang="en-US" sz="17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Провести апробацию программы в условиях школьных занятий и кружковой деятельности.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33726365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74393" y="195252"/>
            <a:ext cx="5566667" cy="3769052"/>
          </a:xfrm>
          <a:prstGeom prst="rect">
            <a:avLst/>
          </a:prstGeom>
        </p:spPr>
      </p:pic>
      <p:sp>
        <p:nvSpPr>
          <p:cNvPr id="1502200946" name="Text 0"/>
          <p:cNvSpPr/>
          <p:nvPr/>
        </p:nvSpPr>
        <p:spPr bwMode="auto">
          <a:xfrm>
            <a:off x="6280190" y="1060013"/>
            <a:ext cx="716780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  <a:defRPr/>
            </a:pPr>
            <a:r>
              <a:rPr lang="en-US" sz="4000">
                <a:solidFill>
                  <a:srgbClr val="F2D4BA"/>
                </a:solidFill>
                <a:latin typeface="Prata"/>
                <a:ea typeface="Prata"/>
                <a:cs typeface="Prata"/>
              </a:rPr>
              <a:t>Актуальность и значимость</a:t>
            </a:r>
            <a:endParaRPr lang="en-US" sz="4000"/>
          </a:p>
        </p:txBody>
      </p:sp>
      <p:sp>
        <p:nvSpPr>
          <p:cNvPr id="1055784484" name="Text 1"/>
          <p:cNvSpPr/>
          <p:nvPr/>
        </p:nvSpPr>
        <p:spPr bwMode="auto">
          <a:xfrm>
            <a:off x="6280190" y="2004060"/>
            <a:ext cx="7556421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Актуальность исследования обусловлена необходимостью внедрения современных и доступных средств обучения информатике в начальной школе. Традиционные языки программирования часто оказываются слишком сложными для младших школьников, поэтому «Draftsman» предлагает альтернативный путь — обучение через простые команды и визуальное взаимодействие.</a:t>
            </a:r>
            <a:endParaRPr lang="en-US" sz="1600"/>
          </a:p>
        </p:txBody>
      </p:sp>
      <p:sp>
        <p:nvSpPr>
          <p:cNvPr id="2117851776" name="Text 2"/>
          <p:cNvSpPr/>
          <p:nvPr/>
        </p:nvSpPr>
        <p:spPr bwMode="auto">
          <a:xfrm>
            <a:off x="6586299" y="4423410"/>
            <a:ext cx="725031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Значимость проекта заключается в том, что программа «Draftsman» способствует развитию интереса к техническим дисциплинам, формирует основы алгоритмического мышления и создаёт условия для дальнейшего изучения информатики.</a:t>
            </a:r>
            <a:endParaRPr lang="en-US" sz="1600"/>
          </a:p>
        </p:txBody>
      </p:sp>
      <p:sp>
        <p:nvSpPr>
          <p:cNvPr id="1565928637" name="Shape 3"/>
          <p:cNvSpPr/>
          <p:nvPr/>
        </p:nvSpPr>
        <p:spPr bwMode="auto">
          <a:xfrm>
            <a:off x="6280190" y="4193858"/>
            <a:ext cx="22860" cy="1765935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891109227" name="Text 4"/>
          <p:cNvSpPr/>
          <p:nvPr/>
        </p:nvSpPr>
        <p:spPr bwMode="auto">
          <a:xfrm>
            <a:off x="6280190" y="6189345"/>
            <a:ext cx="755642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Она может быть использована как в рамках школьной программы, так и в системе дополнительного образования, обеспечивая доступность и увлекательность процесса обучения.</a:t>
            </a:r>
            <a:endParaRPr lang="en-US" sz="1600"/>
          </a:p>
        </p:txBody>
      </p:sp>
      <p:pic>
        <p:nvPicPr>
          <p:cNvPr id="43697880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300228" y="7312120"/>
            <a:ext cx="2295524" cy="1057275"/>
          </a:xfrm>
          <a:prstGeom prst="rect">
            <a:avLst/>
          </a:prstGeom>
        </p:spPr>
      </p:pic>
      <p:pic>
        <p:nvPicPr>
          <p:cNvPr id="316128216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274393" y="4250681"/>
            <a:ext cx="5566667" cy="3725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2690026" name="Text 0"/>
          <p:cNvSpPr/>
          <p:nvPr/>
        </p:nvSpPr>
        <p:spPr bwMode="auto">
          <a:xfrm>
            <a:off x="4716780" y="821888"/>
            <a:ext cx="51968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  <a:defRPr/>
            </a:pPr>
            <a:r>
              <a:rPr lang="en-US" sz="3550">
                <a:solidFill>
                  <a:srgbClr val="F2D4BA"/>
                </a:solidFill>
                <a:latin typeface="Prata"/>
                <a:ea typeface="Prata"/>
                <a:cs typeface="Prata"/>
              </a:rPr>
              <a:t>Что такое "Draftsman"?</a:t>
            </a:r>
            <a:endParaRPr lang="en-US" sz="3550"/>
          </a:p>
        </p:txBody>
      </p:sp>
      <p:pic>
        <p:nvPicPr>
          <p:cNvPr id="2065622459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423749" y="1865114"/>
            <a:ext cx="5040035" cy="3433524"/>
          </a:xfrm>
          <a:prstGeom prst="rect">
            <a:avLst/>
          </a:prstGeom>
        </p:spPr>
      </p:pic>
      <p:sp>
        <p:nvSpPr>
          <p:cNvPr id="1931558139" name="Text 1"/>
          <p:cNvSpPr/>
          <p:nvPr/>
        </p:nvSpPr>
        <p:spPr bwMode="auto">
          <a:xfrm>
            <a:off x="793790" y="5502712"/>
            <a:ext cx="6300073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Программа «Draftsman» — это обучающая система, разработанная для визуального освоения принципов логики и командного управления через взаимодействие с виртуальным чертёжно-игровым роботом. Она позволяет детям видеть результат своих действий в реальном времени, что значительно повышает мотивацию и вовлечённость.</a:t>
            </a:r>
            <a:endParaRPr lang="en-US" sz="1400"/>
          </a:p>
        </p:txBody>
      </p:sp>
      <p:pic>
        <p:nvPicPr>
          <p:cNvPr id="144424474" name="Image 1" descr="preencoded.png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8174117" y="1865114"/>
            <a:ext cx="5040035" cy="3433524"/>
          </a:xfrm>
          <a:prstGeom prst="rect">
            <a:avLst/>
          </a:prstGeom>
        </p:spPr>
      </p:pic>
      <p:sp>
        <p:nvSpPr>
          <p:cNvPr id="2055602369" name="Text 2"/>
          <p:cNvSpPr/>
          <p:nvPr/>
        </p:nvSpPr>
        <p:spPr bwMode="auto">
          <a:xfrm>
            <a:off x="7544157" y="5502712"/>
            <a:ext cx="6300073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Программа «Draftsman» создана на языке C++ с использованием библиотеки Qt, что обеспечивает гибкость интерфейса и стабильную работу на различных платформах. Программа ориентирована на дополнительное образование и кружковую деятельность, предлагая минималистичный и интуитивно понятный набор команд, специально адаптированный под младший школьный возраст.</a:t>
            </a:r>
            <a:endParaRPr lang="en-US" sz="1400"/>
          </a:p>
        </p:txBody>
      </p:sp>
      <p:pic>
        <p:nvPicPr>
          <p:cNvPr id="1529186118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12469090" y="7398712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59593911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1302241660" name="Text 0"/>
          <p:cNvSpPr/>
          <p:nvPr/>
        </p:nvSpPr>
        <p:spPr bwMode="auto">
          <a:xfrm>
            <a:off x="793790" y="3093244"/>
            <a:ext cx="127813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  <a:defRPr/>
            </a:pPr>
            <a:r>
              <a:rPr lang="en-US" sz="3550">
                <a:solidFill>
                  <a:srgbClr val="F2D4BA"/>
                </a:solidFill>
                <a:latin typeface="Prata"/>
                <a:ea typeface="Prata"/>
                <a:cs typeface="Prata"/>
              </a:rPr>
              <a:t>Глава 1. Обучающие программы: Прошлое и Настоящее</a:t>
            </a:r>
            <a:endParaRPr lang="en-US" sz="3550"/>
          </a:p>
        </p:txBody>
      </p:sp>
      <p:sp>
        <p:nvSpPr>
          <p:cNvPr id="1846822828" name="Text 1"/>
          <p:cNvSpPr/>
          <p:nvPr/>
        </p:nvSpPr>
        <p:spPr bwMode="auto">
          <a:xfrm>
            <a:off x="793790" y="3932396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Программы «</a:t>
            </a:r>
            <a:r>
              <a:rPr lang="en-US" sz="1400">
                <a:solidFill>
                  <a:srgbClr val="BE6841"/>
                </a:solidFill>
                <a:latin typeface="Manrope"/>
                <a:ea typeface="Manrope"/>
                <a:cs typeface="Manrope"/>
              </a:rPr>
              <a:t>Logo</a:t>
            </a: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» и «</a:t>
            </a:r>
            <a:r>
              <a:rPr lang="en-US" sz="1400">
                <a:solidFill>
                  <a:srgbClr val="BE6841"/>
                </a:solidFill>
                <a:latin typeface="Manrope"/>
                <a:ea typeface="Manrope"/>
                <a:cs typeface="Manrope"/>
              </a:rPr>
              <a:t>Кумир</a:t>
            </a: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» сыграли важную роль в истории обучения программированию, но сегодня они всё больше воспринимаются как устаревшие или перегруженные решения.</a:t>
            </a:r>
            <a:endParaRPr lang="en-US" sz="1400"/>
          </a:p>
        </p:txBody>
      </p:sp>
      <p:sp>
        <p:nvSpPr>
          <p:cNvPr id="472594" name="Shape 2"/>
          <p:cNvSpPr/>
          <p:nvPr/>
        </p:nvSpPr>
        <p:spPr bwMode="auto">
          <a:xfrm>
            <a:off x="793790" y="4989195"/>
            <a:ext cx="6430685" cy="1921073"/>
          </a:xfrm>
          <a:prstGeom prst="roundRect">
            <a:avLst>
              <a:gd name="adj" fmla="val 5712"/>
            </a:avLst>
          </a:prstGeom>
          <a:solidFill>
            <a:srgbClr val="212326"/>
          </a:solidFill>
          <a:ln/>
        </p:spPr>
      </p:sp>
      <p:sp>
        <p:nvSpPr>
          <p:cNvPr id="952080743" name="Shape 3"/>
          <p:cNvSpPr/>
          <p:nvPr/>
        </p:nvSpPr>
        <p:spPr bwMode="auto">
          <a:xfrm>
            <a:off x="793790" y="4966335"/>
            <a:ext cx="6430685" cy="91440"/>
          </a:xfrm>
          <a:prstGeom prst="roundRect">
            <a:avLst>
              <a:gd name="adj" fmla="val 29767"/>
            </a:avLst>
          </a:prstGeom>
          <a:solidFill>
            <a:srgbClr val="84482D"/>
          </a:solidFill>
          <a:ln/>
        </p:spPr>
      </p:sp>
      <p:sp>
        <p:nvSpPr>
          <p:cNvPr id="1251403028" name="Shape 4"/>
          <p:cNvSpPr/>
          <p:nvPr/>
        </p:nvSpPr>
        <p:spPr bwMode="auto">
          <a:xfrm>
            <a:off x="3736896" y="4717018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84482D"/>
          </a:solidFill>
          <a:ln/>
        </p:spPr>
      </p:sp>
      <p:pic>
        <p:nvPicPr>
          <p:cNvPr id="1882827251" name="Image 1" descr="preencoded.png"/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3900249" y="4880372"/>
            <a:ext cx="217646" cy="217646"/>
          </a:xfrm>
          <a:prstGeom prst="rect">
            <a:avLst/>
          </a:prstGeom>
        </p:spPr>
      </p:pic>
      <p:sp>
        <p:nvSpPr>
          <p:cNvPr id="1129607023" name="Text 5"/>
          <p:cNvSpPr/>
          <p:nvPr/>
        </p:nvSpPr>
        <p:spPr bwMode="auto">
          <a:xfrm>
            <a:off x="998101" y="544282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Prata"/>
                <a:ea typeface="Prata"/>
                <a:cs typeface="Prata"/>
              </a:rPr>
              <a:t>Logo</a:t>
            </a:r>
            <a:endParaRPr lang="en-US" sz="1750"/>
          </a:p>
        </p:txBody>
      </p:sp>
      <p:sp>
        <p:nvSpPr>
          <p:cNvPr id="1580814002" name="Text 6"/>
          <p:cNvSpPr/>
          <p:nvPr/>
        </p:nvSpPr>
        <p:spPr bwMode="auto">
          <a:xfrm>
            <a:off x="998101" y="5835134"/>
            <a:ext cx="602206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Созданный десятки лет назад, требует от ребёнка ввода текстовых команд и обладает крайне примитивным интерфейсом, не соответствующим современным требованиям.</a:t>
            </a:r>
            <a:endParaRPr lang="en-US" sz="1400"/>
          </a:p>
        </p:txBody>
      </p:sp>
      <p:sp>
        <p:nvSpPr>
          <p:cNvPr id="1846511768" name="Shape 7"/>
          <p:cNvSpPr/>
          <p:nvPr/>
        </p:nvSpPr>
        <p:spPr bwMode="auto">
          <a:xfrm>
            <a:off x="7405926" y="4989195"/>
            <a:ext cx="6430685" cy="1921073"/>
          </a:xfrm>
          <a:prstGeom prst="roundRect">
            <a:avLst>
              <a:gd name="adj" fmla="val 5712"/>
            </a:avLst>
          </a:prstGeom>
          <a:solidFill>
            <a:srgbClr val="212326"/>
          </a:solidFill>
          <a:ln/>
        </p:spPr>
      </p:sp>
      <p:sp>
        <p:nvSpPr>
          <p:cNvPr id="214805406" name="Shape 8"/>
          <p:cNvSpPr/>
          <p:nvPr/>
        </p:nvSpPr>
        <p:spPr bwMode="auto">
          <a:xfrm>
            <a:off x="7405926" y="4966335"/>
            <a:ext cx="6430685" cy="91440"/>
          </a:xfrm>
          <a:prstGeom prst="roundRect">
            <a:avLst>
              <a:gd name="adj" fmla="val 29767"/>
            </a:avLst>
          </a:prstGeom>
          <a:solidFill>
            <a:srgbClr val="84482D"/>
          </a:solidFill>
          <a:ln/>
        </p:spPr>
      </p:sp>
      <p:sp>
        <p:nvSpPr>
          <p:cNvPr id="2032412597" name="Shape 9"/>
          <p:cNvSpPr/>
          <p:nvPr/>
        </p:nvSpPr>
        <p:spPr bwMode="auto">
          <a:xfrm>
            <a:off x="10349032" y="4717018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84482D"/>
          </a:solidFill>
          <a:ln/>
        </p:spPr>
      </p:sp>
      <p:pic>
        <p:nvPicPr>
          <p:cNvPr id="1599863914" name="Image 2" descr="preencoded.png"/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>
            <a:off x="10512385" y="4880372"/>
            <a:ext cx="217646" cy="217646"/>
          </a:xfrm>
          <a:prstGeom prst="rect">
            <a:avLst/>
          </a:prstGeom>
        </p:spPr>
      </p:pic>
      <p:sp>
        <p:nvSpPr>
          <p:cNvPr id="815294881" name="Text 10"/>
          <p:cNvSpPr/>
          <p:nvPr/>
        </p:nvSpPr>
        <p:spPr bwMode="auto">
          <a:xfrm>
            <a:off x="7610237" y="544282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  <a:defRPr/>
            </a:pPr>
            <a:r>
              <a:rPr lang="en-US" sz="1750">
                <a:solidFill>
                  <a:srgbClr val="BDA189"/>
                </a:solidFill>
                <a:latin typeface="Prata"/>
                <a:ea typeface="Prata"/>
                <a:cs typeface="Prata"/>
              </a:rPr>
              <a:t>Кумир</a:t>
            </a:r>
            <a:endParaRPr lang="en-US" sz="1750"/>
          </a:p>
        </p:txBody>
      </p:sp>
      <p:sp>
        <p:nvSpPr>
          <p:cNvPr id="1781258033" name="Text 11"/>
          <p:cNvSpPr/>
          <p:nvPr/>
        </p:nvSpPr>
        <p:spPr bwMode="auto">
          <a:xfrm>
            <a:off x="7610237" y="5835134"/>
            <a:ext cx="602206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Представляет «чертёжника» и богатый набор конструкций — циклы, условия, переменные, функции. Однако эта сложность превращает обучение в испытание для младших школьников.</a:t>
            </a:r>
            <a:endParaRPr lang="en-US" sz="1400"/>
          </a:p>
        </p:txBody>
      </p:sp>
      <p:sp>
        <p:nvSpPr>
          <p:cNvPr id="540478320" name="Text 12"/>
          <p:cNvSpPr/>
          <p:nvPr/>
        </p:nvSpPr>
        <p:spPr bwMode="auto">
          <a:xfrm>
            <a:off x="793790" y="711434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4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Младшие школьники теряются в громоздком синтаксисе и быстро теряют интерес к традиционным методам обучения программированию.</a:t>
            </a:r>
            <a:endParaRPr lang="en-US" sz="1400"/>
          </a:p>
        </p:txBody>
      </p:sp>
      <p:pic>
        <p:nvPicPr>
          <p:cNvPr id="1539059397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>
            <a:off x="12757727" y="7610378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9291988" name="Text 0"/>
          <p:cNvSpPr/>
          <p:nvPr/>
        </p:nvSpPr>
        <p:spPr bwMode="auto">
          <a:xfrm>
            <a:off x="793790" y="796647"/>
            <a:ext cx="53771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  <a:defRPr/>
            </a:pPr>
            <a:r>
              <a:rPr lang="en-US" sz="3100">
                <a:solidFill>
                  <a:srgbClr val="F2D4BA"/>
                </a:solidFill>
                <a:latin typeface="Prata"/>
                <a:ea typeface="Prata"/>
                <a:cs typeface="Prata"/>
              </a:rPr>
              <a:t>Преимущества "Draftsman"</a:t>
            </a:r>
            <a:endParaRPr lang="en-US" sz="3100"/>
          </a:p>
        </p:txBody>
      </p:sp>
      <p:sp>
        <p:nvSpPr>
          <p:cNvPr id="993934038" name="Text 1"/>
          <p:cNvSpPr/>
          <p:nvPr/>
        </p:nvSpPr>
        <p:spPr bwMode="auto">
          <a:xfrm>
            <a:off x="793790" y="1530906"/>
            <a:ext cx="7556421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На этом фоне «</a:t>
            </a:r>
            <a:r>
              <a:rPr lang="en-US" sz="1250">
                <a:solidFill>
                  <a:srgbClr val="BE6841"/>
                </a:solidFill>
                <a:latin typeface="Manrope"/>
                <a:ea typeface="Manrope"/>
                <a:cs typeface="Manrope"/>
              </a:rPr>
              <a:t>Draftsman</a:t>
            </a:r>
            <a:r>
              <a:rPr lang="en-US" sz="12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» выглядит как свежий, современный и интуитивный инструмент. Он избавлен от лишних элементов, сохраняя только минимальный набор команд, понятных даже самым маленьким ученикам.</a:t>
            </a:r>
            <a:endParaRPr lang="en-US" sz="1250"/>
          </a:p>
        </p:txBody>
      </p:sp>
      <p:sp>
        <p:nvSpPr>
          <p:cNvPr id="1048180075" name="Shape 2"/>
          <p:cNvSpPr/>
          <p:nvPr/>
        </p:nvSpPr>
        <p:spPr bwMode="auto">
          <a:xfrm>
            <a:off x="793790" y="2471738"/>
            <a:ext cx="3698796" cy="2311956"/>
          </a:xfrm>
          <a:prstGeom prst="roundRect">
            <a:avLst>
              <a:gd name="adj" fmla="val 1030"/>
            </a:avLst>
          </a:prstGeom>
          <a:solidFill>
            <a:srgbClr val="404245"/>
          </a:solidFill>
          <a:ln/>
        </p:spPr>
      </p:sp>
      <p:sp>
        <p:nvSpPr>
          <p:cNvPr id="817218395" name="Shape 3"/>
          <p:cNvSpPr/>
          <p:nvPr/>
        </p:nvSpPr>
        <p:spPr bwMode="auto">
          <a:xfrm>
            <a:off x="952500" y="263044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84482D"/>
          </a:solidFill>
          <a:ln/>
        </p:spPr>
      </p:sp>
      <p:pic>
        <p:nvPicPr>
          <p:cNvPr id="1029023066" name="Image 1" descr="preencoded.png"/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1083469" y="2761417"/>
            <a:ext cx="214313" cy="214312"/>
          </a:xfrm>
          <a:prstGeom prst="rect">
            <a:avLst/>
          </a:prstGeom>
        </p:spPr>
      </p:pic>
      <p:sp>
        <p:nvSpPr>
          <p:cNvPr id="94250760" name="Text 4"/>
          <p:cNvSpPr/>
          <p:nvPr/>
        </p:nvSpPr>
        <p:spPr bwMode="auto">
          <a:xfrm>
            <a:off x="952500" y="326540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  <a:defRPr/>
            </a:pPr>
            <a:r>
              <a:rPr lang="en-US" sz="1550">
                <a:solidFill>
                  <a:srgbClr val="FFFFFF"/>
                </a:solidFill>
                <a:latin typeface="Prata"/>
                <a:ea typeface="Prata"/>
                <a:cs typeface="Prata"/>
              </a:rPr>
              <a:t>Минимализм</a:t>
            </a:r>
            <a:endParaRPr lang="en-US" sz="1550"/>
          </a:p>
        </p:txBody>
      </p:sp>
      <p:sp>
        <p:nvSpPr>
          <p:cNvPr id="552780339" name="Text 5"/>
          <p:cNvSpPr/>
          <p:nvPr/>
        </p:nvSpPr>
        <p:spPr bwMode="auto">
          <a:xfrm>
            <a:off x="952500" y="3608665"/>
            <a:ext cx="338137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FFFFFF"/>
                </a:solidFill>
                <a:latin typeface="Manrope"/>
                <a:ea typeface="Manrope"/>
                <a:cs typeface="Manrope"/>
              </a:rPr>
              <a:t>Только необходимые команды, понятные детям.</a:t>
            </a:r>
            <a:endParaRPr lang="en-US" sz="1250"/>
          </a:p>
        </p:txBody>
      </p:sp>
      <p:sp>
        <p:nvSpPr>
          <p:cNvPr id="1667906051" name="Shape 6"/>
          <p:cNvSpPr/>
          <p:nvPr/>
        </p:nvSpPr>
        <p:spPr bwMode="auto">
          <a:xfrm>
            <a:off x="4651296" y="2471738"/>
            <a:ext cx="3698915" cy="2311956"/>
          </a:xfrm>
          <a:prstGeom prst="roundRect">
            <a:avLst>
              <a:gd name="adj" fmla="val 1030"/>
            </a:avLst>
          </a:prstGeom>
          <a:solidFill>
            <a:srgbClr val="404245"/>
          </a:solidFill>
          <a:ln/>
        </p:spPr>
      </p:sp>
      <p:sp>
        <p:nvSpPr>
          <p:cNvPr id="1218326425" name="Shape 7"/>
          <p:cNvSpPr/>
          <p:nvPr/>
        </p:nvSpPr>
        <p:spPr bwMode="auto">
          <a:xfrm>
            <a:off x="4810006" y="263044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84482D"/>
          </a:solidFill>
          <a:ln/>
        </p:spPr>
      </p:sp>
      <p:pic>
        <p:nvPicPr>
          <p:cNvPr id="381763586" name="Image 2" descr="preencoded.png"/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 bwMode="auto">
          <a:xfrm>
            <a:off x="4940975" y="2761417"/>
            <a:ext cx="214313" cy="214312"/>
          </a:xfrm>
          <a:prstGeom prst="rect">
            <a:avLst/>
          </a:prstGeom>
        </p:spPr>
      </p:pic>
      <p:sp>
        <p:nvSpPr>
          <p:cNvPr id="383390879" name="Text 8"/>
          <p:cNvSpPr/>
          <p:nvPr/>
        </p:nvSpPr>
        <p:spPr bwMode="auto">
          <a:xfrm>
            <a:off x="4810006" y="3265408"/>
            <a:ext cx="276177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  <a:defRPr/>
            </a:pPr>
            <a:r>
              <a:rPr lang="en-US" sz="1550">
                <a:solidFill>
                  <a:srgbClr val="FFFFFF"/>
                </a:solidFill>
                <a:latin typeface="Prata"/>
                <a:ea typeface="Prata"/>
                <a:cs typeface="Prata"/>
              </a:rPr>
              <a:t>Визуальная обратная связь</a:t>
            </a:r>
            <a:endParaRPr lang="en-US" sz="1550"/>
          </a:p>
        </p:txBody>
      </p:sp>
      <p:sp>
        <p:nvSpPr>
          <p:cNvPr id="2136899578" name="Text 9"/>
          <p:cNvSpPr/>
          <p:nvPr/>
        </p:nvSpPr>
        <p:spPr bwMode="auto">
          <a:xfrm>
            <a:off x="4810006" y="3608665"/>
            <a:ext cx="3381494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FFFFFF"/>
                </a:solidFill>
                <a:latin typeface="Manrope"/>
                <a:ea typeface="Manrope"/>
                <a:cs typeface="Manrope"/>
              </a:rPr>
              <a:t>Дети видят живую реакцию среды, могут закрашивать клетки, перемещаться по локациям и наблюдать результат мгновенно.</a:t>
            </a:r>
            <a:endParaRPr lang="en-US" sz="1250"/>
          </a:p>
        </p:txBody>
      </p:sp>
      <p:sp>
        <p:nvSpPr>
          <p:cNvPr id="736603324" name="Shape 10"/>
          <p:cNvSpPr/>
          <p:nvPr/>
        </p:nvSpPr>
        <p:spPr bwMode="auto">
          <a:xfrm>
            <a:off x="793790" y="4942403"/>
            <a:ext cx="7556421" cy="1803797"/>
          </a:xfrm>
          <a:prstGeom prst="roundRect">
            <a:avLst>
              <a:gd name="adj" fmla="val 1320"/>
            </a:avLst>
          </a:prstGeom>
          <a:solidFill>
            <a:srgbClr val="404245"/>
          </a:solidFill>
          <a:ln/>
        </p:spPr>
      </p:sp>
      <p:sp>
        <p:nvSpPr>
          <p:cNvPr id="1545410575" name="Shape 11"/>
          <p:cNvSpPr/>
          <p:nvPr/>
        </p:nvSpPr>
        <p:spPr bwMode="auto">
          <a:xfrm>
            <a:off x="952500" y="5101114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84482D"/>
          </a:solidFill>
          <a:ln/>
        </p:spPr>
      </p:sp>
      <p:pic>
        <p:nvPicPr>
          <p:cNvPr id="57890249" name="Image 3" descr="preencoded.png"/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 bwMode="auto">
          <a:xfrm>
            <a:off x="1083469" y="5232083"/>
            <a:ext cx="214313" cy="214312"/>
          </a:xfrm>
          <a:prstGeom prst="rect">
            <a:avLst/>
          </a:prstGeom>
        </p:spPr>
      </p:pic>
      <p:sp>
        <p:nvSpPr>
          <p:cNvPr id="1084971337" name="Text 12"/>
          <p:cNvSpPr/>
          <p:nvPr/>
        </p:nvSpPr>
        <p:spPr bwMode="auto">
          <a:xfrm>
            <a:off x="952500" y="573607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  <a:defRPr/>
            </a:pPr>
            <a:r>
              <a:rPr lang="en-US" sz="1550">
                <a:solidFill>
                  <a:srgbClr val="FFFFFF"/>
                </a:solidFill>
                <a:latin typeface="Prata"/>
                <a:ea typeface="Prata"/>
                <a:cs typeface="Prata"/>
              </a:rPr>
              <a:t>Игровой подход</a:t>
            </a:r>
            <a:endParaRPr lang="en-US" sz="1550"/>
          </a:p>
        </p:txBody>
      </p:sp>
      <p:sp>
        <p:nvSpPr>
          <p:cNvPr id="1441332777" name="Text 13"/>
          <p:cNvSpPr/>
          <p:nvPr/>
        </p:nvSpPr>
        <p:spPr bwMode="auto">
          <a:xfrm>
            <a:off x="952500" y="6079331"/>
            <a:ext cx="72390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FFFFFF"/>
                </a:solidFill>
                <a:latin typeface="Manrope"/>
                <a:ea typeface="Manrope"/>
                <a:cs typeface="Manrope"/>
              </a:rPr>
              <a:t>Современный интерфейс на C++ и Qt делает программу удобной и привлекательной, превращая процесс в увлекательное приключение.</a:t>
            </a:r>
            <a:endParaRPr lang="en-US" sz="1250"/>
          </a:p>
        </p:txBody>
      </p:sp>
      <p:sp>
        <p:nvSpPr>
          <p:cNvPr id="46999795" name="Text 14"/>
          <p:cNvSpPr/>
          <p:nvPr/>
        </p:nvSpPr>
        <p:spPr bwMode="auto">
          <a:xfrm>
            <a:off x="793790" y="6924794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«Draftsman» не просто обучает — он вовлекает, мотивирует и формирует интерес к информатике, превосходя «Logo» по современности и наглядности, а «Кумир» — по простоте и доступности.</a:t>
            </a:r>
            <a:endParaRPr lang="en-US" sz="1250"/>
          </a:p>
        </p:txBody>
      </p:sp>
      <p:pic>
        <p:nvPicPr>
          <p:cNvPr id="1422568279" name="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>
            <a:off x="12353636" y="7629621"/>
            <a:ext cx="2295524" cy="1057275"/>
          </a:xfrm>
          <a:prstGeom prst="rect">
            <a:avLst/>
          </a:prstGeom>
        </p:spPr>
      </p:pic>
      <p:pic>
        <p:nvPicPr>
          <p:cNvPr id="767974612" name="Image 0" descr="preencoded.png"/>
          <p:cNvPicPr>
            <a:picLocks noChangeAspect="1"/>
          </p:cNvPicPr>
          <p:nvPr/>
        </p:nvPicPr>
        <p:blipFill rotWithShape="1">
          <a:blip r:embed="rId10"/>
          <a:stretch/>
        </p:blipFill>
        <p:spPr bwMode="auto">
          <a:xfrm flipH="0" flipV="0">
            <a:off x="8789165" y="195251"/>
            <a:ext cx="5566666" cy="3769051"/>
          </a:xfrm>
          <a:prstGeom prst="rect">
            <a:avLst/>
          </a:prstGeom>
        </p:spPr>
      </p:pic>
      <p:pic>
        <p:nvPicPr>
          <p:cNvPr id="1368586672" name=""/>
          <p:cNvPicPr>
            <a:picLocks noChangeAspect="1"/>
          </p:cNvPicPr>
          <p:nvPr/>
        </p:nvPicPr>
        <p:blipFill rotWithShape="1">
          <a:blip r:embed="rId11"/>
          <a:stretch/>
        </p:blipFill>
        <p:spPr bwMode="auto">
          <a:xfrm flipH="0" flipV="0">
            <a:off x="8789165" y="4193856"/>
            <a:ext cx="5566666" cy="37253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9595772" name="Text 0"/>
          <p:cNvSpPr/>
          <p:nvPr/>
        </p:nvSpPr>
        <p:spPr bwMode="auto">
          <a:xfrm>
            <a:off x="793790" y="644723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  <a:defRPr/>
            </a:pPr>
            <a:r>
              <a:rPr lang="en-US" sz="4200">
                <a:solidFill>
                  <a:srgbClr val="F2D4BA"/>
                </a:solidFill>
                <a:latin typeface="Prata"/>
                <a:ea typeface="Prata"/>
                <a:cs typeface="Prata"/>
              </a:rPr>
              <a:t>Глава 2. Программа "Draftsman" для младших школьников</a:t>
            </a:r>
            <a:endParaRPr lang="en-US" sz="4200"/>
          </a:p>
        </p:txBody>
      </p:sp>
      <p:sp>
        <p:nvSpPr>
          <p:cNvPr id="1537735469" name="Text 1"/>
          <p:cNvSpPr/>
          <p:nvPr/>
        </p:nvSpPr>
        <p:spPr bwMode="auto">
          <a:xfrm>
            <a:off x="793790" y="2422446"/>
            <a:ext cx="130428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Целью создания программы «Draftsman» является разработка простого и современного инструмента для обучения младших школьников основам логики и алгоритмического мышления. Программа ориентирована на дополнительное образование и кружковую деятельность.</a:t>
            </a:r>
            <a:endParaRPr lang="en-US" sz="1650"/>
          </a:p>
        </p:txBody>
      </p:sp>
      <p:sp>
        <p:nvSpPr>
          <p:cNvPr id="2016441133" name="Shape 2"/>
          <p:cNvSpPr/>
          <p:nvPr/>
        </p:nvSpPr>
        <p:spPr bwMode="auto">
          <a:xfrm>
            <a:off x="793790" y="369927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855189371" name="Text 3"/>
          <p:cNvSpPr/>
          <p:nvPr/>
        </p:nvSpPr>
        <p:spPr bwMode="auto">
          <a:xfrm>
            <a:off x="981252" y="3739693"/>
            <a:ext cx="110255" cy="404338"/>
          </a:xfrm>
          <a:prstGeom prst="rect">
            <a:avLst/>
          </a:prstGeom>
          <a:noFill/>
          <a:ln/>
        </p:spPr>
        <p:txBody>
          <a:bodyPr vertOverflow="overflow" horzOverflow="overflow" vert="horz" wrap="none" lIns="0" tIns="0" rIns="0" bIns="0" numCol="1" spcCol="0" rtlCol="0" fromWordArt="0" anchor="b" anchorCtr="0" forceAA="0" upright="0" compatLnSpc="0"/>
          <a:lstStyle/>
          <a:p>
            <a:pPr marL="0" indent="0" algn="ctr">
              <a:lnSpc>
                <a:spcPts val="2500"/>
              </a:lnSpc>
              <a:buNone/>
              <a:defRPr/>
            </a:pPr>
            <a:r>
              <a:rPr lang="en-US" sz="2500">
                <a:solidFill>
                  <a:srgbClr val="FFFFFF"/>
                </a:solidFill>
                <a:latin typeface="Prata"/>
                <a:ea typeface="Prata"/>
                <a:cs typeface="Prata"/>
              </a:rPr>
              <a:t>1</a:t>
            </a:r>
            <a:endParaRPr lang="en-US" sz="2500"/>
          </a:p>
        </p:txBody>
      </p:sp>
      <p:sp>
        <p:nvSpPr>
          <p:cNvPr id="93251883" name="Text 4"/>
          <p:cNvSpPr/>
          <p:nvPr/>
        </p:nvSpPr>
        <p:spPr bwMode="auto">
          <a:xfrm>
            <a:off x="1493996" y="37733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Простые команды</a:t>
            </a:r>
            <a:endParaRPr lang="en-US" sz="2100"/>
          </a:p>
        </p:txBody>
      </p:sp>
      <p:sp>
        <p:nvSpPr>
          <p:cNvPr id="628921605" name="Text 5"/>
          <p:cNvSpPr/>
          <p:nvPr/>
        </p:nvSpPr>
        <p:spPr bwMode="auto">
          <a:xfrm>
            <a:off x="1493996" y="4239101"/>
            <a:ext cx="3467814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Программа функционирует на основе набора элементарных команд, позволяющих перемещать и управлять виртуальным чертёжным роботом в ограниченном поле.</a:t>
            </a:r>
            <a:endParaRPr lang="en-US" sz="1650"/>
          </a:p>
        </p:txBody>
      </p:sp>
      <p:sp>
        <p:nvSpPr>
          <p:cNvPr id="1496227603" name="Shape 6"/>
          <p:cNvSpPr/>
          <p:nvPr/>
        </p:nvSpPr>
        <p:spPr bwMode="auto">
          <a:xfrm>
            <a:off x="5231130" y="369927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805419482" name="Text 7"/>
          <p:cNvSpPr/>
          <p:nvPr/>
        </p:nvSpPr>
        <p:spPr bwMode="auto">
          <a:xfrm>
            <a:off x="5311973" y="3739694"/>
            <a:ext cx="323136" cy="403979"/>
          </a:xfrm>
          <a:prstGeom prst="rect">
            <a:avLst/>
          </a:prstGeom>
          <a:noFill/>
          <a:ln/>
        </p:spPr>
        <p:txBody>
          <a:bodyPr vertOverflow="overflow" horzOverflow="overflow" vert="horz" wrap="none" lIns="0" tIns="0" rIns="0" bIns="0" numCol="1" spcCol="0" rtlCol="0" fromWordArt="0" anchor="b" anchorCtr="0" forceAA="0" upright="0" compatLnSpc="0"/>
          <a:lstStyle/>
          <a:p>
            <a:pPr marL="0" indent="0" algn="ctr">
              <a:lnSpc>
                <a:spcPts val="2500"/>
              </a:lnSpc>
              <a:buNone/>
              <a:defRPr/>
            </a:pPr>
            <a:r>
              <a:rPr lang="en-US" sz="2500">
                <a:solidFill>
                  <a:srgbClr val="FFFFFF"/>
                </a:solidFill>
                <a:latin typeface="Prata"/>
                <a:ea typeface="Prata"/>
                <a:cs typeface="Prata"/>
              </a:rPr>
              <a:t>2</a:t>
            </a:r>
            <a:endParaRPr lang="en-US" sz="2500"/>
          </a:p>
        </p:txBody>
      </p:sp>
      <p:sp>
        <p:nvSpPr>
          <p:cNvPr id="353025907" name="Text 8"/>
          <p:cNvSpPr/>
          <p:nvPr/>
        </p:nvSpPr>
        <p:spPr bwMode="auto">
          <a:xfrm>
            <a:off x="5931337" y="3773329"/>
            <a:ext cx="327326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Пошаговое выполнение</a:t>
            </a:r>
            <a:endParaRPr lang="en-US" sz="2100"/>
          </a:p>
        </p:txBody>
      </p:sp>
      <p:sp>
        <p:nvSpPr>
          <p:cNvPr id="960053702" name="Text 9"/>
          <p:cNvSpPr/>
          <p:nvPr/>
        </p:nvSpPr>
        <p:spPr bwMode="auto">
          <a:xfrm>
            <a:off x="5931337" y="4239101"/>
            <a:ext cx="3467814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Каждая команда выполняется пошагово, а результат сразу отображается на экране, обеспечивая наглядность.</a:t>
            </a:r>
            <a:endParaRPr lang="en-US" sz="1650"/>
          </a:p>
        </p:txBody>
      </p:sp>
      <p:sp>
        <p:nvSpPr>
          <p:cNvPr id="824622931" name="Shape 10"/>
          <p:cNvSpPr/>
          <p:nvPr/>
        </p:nvSpPr>
        <p:spPr bwMode="auto">
          <a:xfrm>
            <a:off x="9668470" y="369927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1585269000" name="Text 11"/>
          <p:cNvSpPr/>
          <p:nvPr/>
        </p:nvSpPr>
        <p:spPr bwMode="auto">
          <a:xfrm>
            <a:off x="9749314" y="3739694"/>
            <a:ext cx="323136" cy="403979"/>
          </a:xfrm>
          <a:prstGeom prst="rect">
            <a:avLst/>
          </a:prstGeom>
          <a:noFill/>
          <a:ln/>
        </p:spPr>
        <p:txBody>
          <a:bodyPr vertOverflow="overflow" horzOverflow="overflow" vert="horz" wrap="none" lIns="0" tIns="0" rIns="0" bIns="0" numCol="1" spcCol="0" rtlCol="0" fromWordArt="0" anchor="b" anchorCtr="0" forceAA="0" upright="0" compatLnSpc="0"/>
          <a:lstStyle/>
          <a:p>
            <a:pPr marL="0" indent="0" algn="ctr">
              <a:lnSpc>
                <a:spcPts val="2500"/>
              </a:lnSpc>
              <a:buNone/>
              <a:defRPr/>
            </a:pPr>
            <a:r>
              <a:rPr lang="en-US" sz="2500">
                <a:solidFill>
                  <a:srgbClr val="FFFFFF"/>
                </a:solidFill>
                <a:latin typeface="Prata"/>
                <a:ea typeface="Prata"/>
                <a:cs typeface="Prata"/>
              </a:rPr>
              <a:t>3</a:t>
            </a:r>
            <a:endParaRPr lang="en-US" sz="2500"/>
          </a:p>
        </p:txBody>
      </p:sp>
      <p:sp>
        <p:nvSpPr>
          <p:cNvPr id="406756485" name="Text 12"/>
          <p:cNvSpPr/>
          <p:nvPr/>
        </p:nvSpPr>
        <p:spPr bwMode="auto">
          <a:xfrm>
            <a:off x="10368677" y="3773329"/>
            <a:ext cx="3467933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2100">
                <a:solidFill>
                  <a:srgbClr val="BDA189"/>
                </a:solidFill>
                <a:latin typeface="Prata"/>
                <a:ea typeface="Prata"/>
                <a:cs typeface="Prata"/>
              </a:rPr>
              <a:t>Инструменты работы с полем</a:t>
            </a:r>
            <a:endParaRPr lang="en-US" sz="2100"/>
          </a:p>
        </p:txBody>
      </p:sp>
      <p:sp>
        <p:nvSpPr>
          <p:cNvPr id="1703271728" name="Text 13"/>
          <p:cNvSpPr/>
          <p:nvPr/>
        </p:nvSpPr>
        <p:spPr bwMode="auto">
          <a:xfrm>
            <a:off x="10368677" y="4575691"/>
            <a:ext cx="3467933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Основной акцент сделан на закраску клеток, добавление врагов, флажков, игрока на поле, перемещение по координатам и визуальную обратную связь.</a:t>
            </a:r>
            <a:endParaRPr lang="en-US" sz="1650"/>
          </a:p>
        </p:txBody>
      </p:sp>
      <p:sp>
        <p:nvSpPr>
          <p:cNvPr id="1185567053" name="Text 14"/>
          <p:cNvSpPr/>
          <p:nvPr/>
        </p:nvSpPr>
        <p:spPr bwMode="auto">
          <a:xfrm>
            <a:off x="793790" y="6550341"/>
            <a:ext cx="130428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165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«Draftsman» помогает младшим школьникам развивать пространственное мышление, учиться планировать последовательность действий и понимать логику командного управления. Это способствует формированию интереса к информатике и создаёт базу для дальнейшего изучения более сложных систем программирования.</a:t>
            </a:r>
            <a:endParaRPr lang="en-US" sz="1650"/>
          </a:p>
        </p:txBody>
      </p:sp>
      <p:pic>
        <p:nvPicPr>
          <p:cNvPr id="103413157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440226" y="7446818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0723820" name="Text 0"/>
          <p:cNvSpPr/>
          <p:nvPr/>
        </p:nvSpPr>
        <p:spPr bwMode="auto">
          <a:xfrm>
            <a:off x="793790" y="723900"/>
            <a:ext cx="1197840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  <a:defRPr/>
            </a:pPr>
            <a:r>
              <a:rPr lang="en-US" sz="4000">
                <a:solidFill>
                  <a:srgbClr val="F2D4BA"/>
                </a:solidFill>
                <a:latin typeface="Prata"/>
                <a:ea typeface="Prata"/>
                <a:cs typeface="Prata"/>
              </a:rPr>
              <a:t>Этапы реализации и возможности "Draftsman"</a:t>
            </a:r>
            <a:endParaRPr lang="en-US" sz="4000"/>
          </a:p>
        </p:txBody>
      </p:sp>
      <p:sp>
        <p:nvSpPr>
          <p:cNvPr id="1978371072" name="Text 1"/>
          <p:cNvSpPr/>
          <p:nvPr/>
        </p:nvSpPr>
        <p:spPr bwMode="auto">
          <a:xfrm>
            <a:off x="793790" y="1770102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Для реализации проекта была выбрана среда программирования Qt Creator. В процессе разработки проекта были реализованы следующие этапы:</a:t>
            </a:r>
            <a:endParaRPr lang="en-US" sz="1600"/>
          </a:p>
        </p:txBody>
      </p:sp>
      <p:sp>
        <p:nvSpPr>
          <p:cNvPr id="642136541" name="Text 2"/>
          <p:cNvSpPr/>
          <p:nvPr/>
        </p:nvSpPr>
        <p:spPr bwMode="auto">
          <a:xfrm>
            <a:off x="793789" y="2653069"/>
            <a:ext cx="353670" cy="255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Prata Light"/>
                <a:ea typeface="Prata Light"/>
                <a:cs typeface="Prata Light"/>
              </a:rPr>
              <a:t>010</a:t>
            </a:r>
            <a:endParaRPr lang="en-US" sz="1600"/>
          </a:p>
        </p:txBody>
      </p:sp>
      <p:sp>
        <p:nvSpPr>
          <p:cNvPr id="294792094" name="Shape 3"/>
          <p:cNvSpPr/>
          <p:nvPr/>
        </p:nvSpPr>
        <p:spPr bwMode="auto">
          <a:xfrm>
            <a:off x="793790" y="2977039"/>
            <a:ext cx="4211479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21706994" name="Text 4"/>
          <p:cNvSpPr/>
          <p:nvPr/>
        </p:nvSpPr>
        <p:spPr bwMode="auto">
          <a:xfrm>
            <a:off x="793790" y="31247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>
                <a:solidFill>
                  <a:srgbClr val="BDA189"/>
                </a:solidFill>
                <a:latin typeface="Prata"/>
                <a:ea typeface="Prata"/>
                <a:cs typeface="Prata"/>
              </a:rPr>
              <a:t>Анализ решений</a:t>
            </a:r>
            <a:endParaRPr lang="en-US" sz="2000"/>
          </a:p>
        </p:txBody>
      </p:sp>
      <p:sp>
        <p:nvSpPr>
          <p:cNvPr id="695416094" name="Text 5"/>
          <p:cNvSpPr/>
          <p:nvPr/>
        </p:nvSpPr>
        <p:spPr bwMode="auto">
          <a:xfrm>
            <a:off x="793790" y="3566041"/>
            <a:ext cx="421147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Изучение существующих обучающих программ и выявление их недостатков.</a:t>
            </a:r>
            <a:endParaRPr lang="en-US" sz="1600"/>
          </a:p>
        </p:txBody>
      </p:sp>
      <p:sp>
        <p:nvSpPr>
          <p:cNvPr id="799074044" name="Text 6"/>
          <p:cNvSpPr/>
          <p:nvPr/>
        </p:nvSpPr>
        <p:spPr bwMode="auto">
          <a:xfrm>
            <a:off x="5209341" y="2653069"/>
            <a:ext cx="408132" cy="255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Prata Light"/>
                <a:ea typeface="Prata Light"/>
                <a:cs typeface="Prata Light"/>
              </a:rPr>
              <a:t>020</a:t>
            </a:r>
            <a:endParaRPr lang="en-US" sz="1600"/>
          </a:p>
        </p:txBody>
      </p:sp>
      <p:sp>
        <p:nvSpPr>
          <p:cNvPr id="293897528" name="Shape 7"/>
          <p:cNvSpPr/>
          <p:nvPr/>
        </p:nvSpPr>
        <p:spPr bwMode="auto">
          <a:xfrm>
            <a:off x="5209341" y="2977039"/>
            <a:ext cx="4211598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578306211" name="Text 8"/>
          <p:cNvSpPr/>
          <p:nvPr/>
        </p:nvSpPr>
        <p:spPr bwMode="auto">
          <a:xfrm>
            <a:off x="5209341" y="3124795"/>
            <a:ext cx="382274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>
                <a:solidFill>
                  <a:srgbClr val="BDA189"/>
                </a:solidFill>
                <a:latin typeface="Prata"/>
                <a:ea typeface="Prata"/>
                <a:cs typeface="Prata"/>
              </a:rPr>
              <a:t>Проектирование интерфейса</a:t>
            </a:r>
            <a:endParaRPr lang="en-US" sz="2000"/>
          </a:p>
        </p:txBody>
      </p:sp>
      <p:sp>
        <p:nvSpPr>
          <p:cNvPr id="1185593783" name="Text 9"/>
          <p:cNvSpPr/>
          <p:nvPr/>
        </p:nvSpPr>
        <p:spPr bwMode="auto">
          <a:xfrm>
            <a:off x="5209341" y="3566041"/>
            <a:ext cx="421159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Создание максимально понятного для детей пользовательского интерфейса.</a:t>
            </a:r>
            <a:endParaRPr lang="en-US" sz="1600"/>
          </a:p>
        </p:txBody>
      </p:sp>
      <p:sp>
        <p:nvSpPr>
          <p:cNvPr id="1720161418" name="Text 10"/>
          <p:cNvSpPr/>
          <p:nvPr/>
        </p:nvSpPr>
        <p:spPr bwMode="auto">
          <a:xfrm>
            <a:off x="9625012" y="2653069"/>
            <a:ext cx="409554" cy="255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Prata Light"/>
                <a:ea typeface="Prata Light"/>
                <a:cs typeface="Prata Light"/>
              </a:rPr>
              <a:t>030</a:t>
            </a:r>
            <a:endParaRPr lang="en-US" sz="1600"/>
          </a:p>
        </p:txBody>
      </p:sp>
      <p:sp>
        <p:nvSpPr>
          <p:cNvPr id="247124317" name="Shape 11"/>
          <p:cNvSpPr/>
          <p:nvPr/>
        </p:nvSpPr>
        <p:spPr bwMode="auto">
          <a:xfrm>
            <a:off x="9625013" y="2977039"/>
            <a:ext cx="4211598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84261305" name="Text 12"/>
          <p:cNvSpPr/>
          <p:nvPr/>
        </p:nvSpPr>
        <p:spPr bwMode="auto">
          <a:xfrm>
            <a:off x="9625013" y="31247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>
                <a:solidFill>
                  <a:srgbClr val="BDA189"/>
                </a:solidFill>
                <a:latin typeface="Prata"/>
                <a:ea typeface="Prata"/>
                <a:cs typeface="Prata"/>
              </a:rPr>
              <a:t>Разработка команд</a:t>
            </a:r>
            <a:endParaRPr lang="en-US" sz="2000"/>
          </a:p>
        </p:txBody>
      </p:sp>
      <p:sp>
        <p:nvSpPr>
          <p:cNvPr id="1408683534" name="Text 13"/>
          <p:cNvSpPr/>
          <p:nvPr/>
        </p:nvSpPr>
        <p:spPr bwMode="auto">
          <a:xfrm>
            <a:off x="9625013" y="3566041"/>
            <a:ext cx="421159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Формирование набора команд без сложных конструкций (циклы, условия, переменные).</a:t>
            </a:r>
            <a:endParaRPr lang="en-US" sz="1600"/>
          </a:p>
        </p:txBody>
      </p:sp>
      <p:sp>
        <p:nvSpPr>
          <p:cNvPr id="1811248768" name="Text 14"/>
          <p:cNvSpPr/>
          <p:nvPr/>
        </p:nvSpPr>
        <p:spPr bwMode="auto">
          <a:xfrm>
            <a:off x="793789" y="4903231"/>
            <a:ext cx="402437" cy="255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Prata Light"/>
                <a:ea typeface="Prata Light"/>
                <a:cs typeface="Prata Light"/>
              </a:rPr>
              <a:t>040</a:t>
            </a:r>
            <a:endParaRPr lang="en-US" sz="1600"/>
          </a:p>
        </p:txBody>
      </p:sp>
      <p:sp>
        <p:nvSpPr>
          <p:cNvPr id="397352411" name="Shape 15"/>
          <p:cNvSpPr/>
          <p:nvPr/>
        </p:nvSpPr>
        <p:spPr bwMode="auto">
          <a:xfrm>
            <a:off x="793790" y="5227201"/>
            <a:ext cx="6419374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75770938" name="Text 16"/>
          <p:cNvSpPr/>
          <p:nvPr/>
        </p:nvSpPr>
        <p:spPr bwMode="auto">
          <a:xfrm>
            <a:off x="793790" y="5374958"/>
            <a:ext cx="312848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>
                <a:solidFill>
                  <a:srgbClr val="BDA189"/>
                </a:solidFill>
                <a:latin typeface="Prata"/>
                <a:ea typeface="Prata"/>
                <a:cs typeface="Prata"/>
              </a:rPr>
              <a:t>Реализация алгоритмов</a:t>
            </a:r>
            <a:endParaRPr lang="en-US" sz="2000"/>
          </a:p>
        </p:txBody>
      </p:sp>
      <p:sp>
        <p:nvSpPr>
          <p:cNvPr id="1628276712" name="Text 17"/>
          <p:cNvSpPr/>
          <p:nvPr/>
        </p:nvSpPr>
        <p:spPr bwMode="auto">
          <a:xfrm>
            <a:off x="793790" y="5816203"/>
            <a:ext cx="64193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Создание базовых алгоритмов движения и обработки команд.</a:t>
            </a:r>
            <a:endParaRPr lang="en-US" sz="1600"/>
          </a:p>
        </p:txBody>
      </p:sp>
      <p:sp>
        <p:nvSpPr>
          <p:cNvPr id="2142133374" name="Text 18"/>
          <p:cNvSpPr/>
          <p:nvPr/>
        </p:nvSpPr>
        <p:spPr bwMode="auto">
          <a:xfrm>
            <a:off x="7417236" y="4903231"/>
            <a:ext cx="406710" cy="255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Prata Light"/>
                <a:ea typeface="Prata Light"/>
                <a:cs typeface="Prata Light"/>
              </a:rPr>
              <a:t>050</a:t>
            </a:r>
            <a:endParaRPr lang="en-US" sz="1600"/>
          </a:p>
        </p:txBody>
      </p:sp>
      <p:sp>
        <p:nvSpPr>
          <p:cNvPr id="1052811410" name="Shape 19"/>
          <p:cNvSpPr/>
          <p:nvPr/>
        </p:nvSpPr>
        <p:spPr bwMode="auto">
          <a:xfrm>
            <a:off x="7417237" y="5227201"/>
            <a:ext cx="6419374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302704361" name="Text 20"/>
          <p:cNvSpPr/>
          <p:nvPr/>
        </p:nvSpPr>
        <p:spPr bwMode="auto">
          <a:xfrm>
            <a:off x="7417237" y="5374958"/>
            <a:ext cx="296656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>
                <a:solidFill>
                  <a:srgbClr val="BDA189"/>
                </a:solidFill>
                <a:latin typeface="Prata"/>
                <a:ea typeface="Prata"/>
                <a:cs typeface="Prata"/>
              </a:rPr>
              <a:t>Инструменты для поля</a:t>
            </a:r>
            <a:endParaRPr lang="en-US" sz="2000"/>
          </a:p>
        </p:txBody>
      </p:sp>
      <p:sp>
        <p:nvSpPr>
          <p:cNvPr id="1281392726" name="Text 21"/>
          <p:cNvSpPr/>
          <p:nvPr/>
        </p:nvSpPr>
        <p:spPr bwMode="auto">
          <a:xfrm>
            <a:off x="7417237" y="5816203"/>
            <a:ext cx="641937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Система взаимодействия робота с окружающей средой (навигация, закраска, контроль состояния клеток).</a:t>
            </a:r>
            <a:endParaRPr lang="en-US" sz="1600"/>
          </a:p>
        </p:txBody>
      </p:sp>
      <p:sp>
        <p:nvSpPr>
          <p:cNvPr id="1541996778" name="Text 22"/>
          <p:cNvSpPr/>
          <p:nvPr/>
        </p:nvSpPr>
        <p:spPr bwMode="auto">
          <a:xfrm>
            <a:off x="793790" y="6852166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BDA189"/>
                </a:solidFill>
                <a:latin typeface="Manrope"/>
                <a:ea typeface="Manrope"/>
                <a:cs typeface="Manrope"/>
              </a:rPr>
              <a:t>Программа «Draftsman» не требует знания синтаксиса языков программирования — управление осуществляется через интуитивный интерфейс, что делает её доступной даже для самых младших участников.</a:t>
            </a:r>
            <a:endParaRPr lang="en-US" sz="1600"/>
          </a:p>
        </p:txBody>
      </p:sp>
      <p:pic>
        <p:nvPicPr>
          <p:cNvPr id="95817260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459469" y="7505580"/>
            <a:ext cx="2295524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ONLYOFFICE/9.1.0.173</Application>
  <PresentationFormat>On-screen Show (4:3)</PresentationFormat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2</cp:revision>
  <dcterms:created xsi:type="dcterms:W3CDTF">2025-11-27T22:20:10Z</dcterms:created>
  <dcterms:modified xsi:type="dcterms:W3CDTF">2025-11-27T22:34:47Z</dcterms:modified>
</cp:coreProperties>
</file>